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9144000"/>
  <p:notesSz cx="6858000" cy="9144000"/>
  <p:embeddedFontLst>
    <p:embeddedFont>
      <p:font typeface="Corbel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bold.fntdata"/><Relationship Id="rId50" Type="http://schemas.openxmlformats.org/officeDocument/2006/relationships/font" Target="fonts/Corbel-regular.fntdata"/><Relationship Id="rId53" Type="http://schemas.openxmlformats.org/officeDocument/2006/relationships/font" Target="fonts/Corbel-boldItalic.fntdata"/><Relationship Id="rId52" Type="http://schemas.openxmlformats.org/officeDocument/2006/relationships/font" Target="fonts/Corbe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>
  <p:cSld name="Diapositivo de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616" y="2708920"/>
            <a:ext cx="7580946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555776" y="2780929"/>
            <a:ext cx="612068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115616" y="1196752"/>
            <a:ext cx="75778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5400"/>
              <a:buFont typeface="Corbel"/>
              <a:buNone/>
              <a:defRPr b="0" sz="5400">
                <a:solidFill>
                  <a:srgbClr val="373E4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4644008" y="5301208"/>
            <a:ext cx="4032250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182245"/>
            <a:ext cx="6516217" cy="67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">
  <p:cSld name="Título e Tex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Texto">
  <p:cSld name="1_Título e Text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80589" l="16573" r="0" t="0"/>
          <a:stretch/>
        </p:blipFill>
        <p:spPr>
          <a:xfrm>
            <a:off x="-1" y="0"/>
            <a:ext cx="9144001" cy="119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16573" r="0" t="19410"/>
          <a:stretch/>
        </p:blipFill>
        <p:spPr>
          <a:xfrm>
            <a:off x="0" y="1196752"/>
            <a:ext cx="9144001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lt1">
              <a:alpha val="7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2400"/>
              <a:buFont typeface="Corbel"/>
              <a:buChar char="–"/>
              <a:defRPr b="0" i="0" sz="24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Char char="–"/>
              <a:defRPr b="0" i="0" sz="2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Char char="»"/>
              <a:defRPr b="0" i="0" sz="2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0" y="116632"/>
            <a:ext cx="255577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PT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PT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PT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3">
            <a:alphaModFix/>
          </a:blip>
          <a:srcRect b="1448" l="3813" r="37959" t="0"/>
          <a:stretch/>
        </p:blipFill>
        <p:spPr>
          <a:xfrm>
            <a:off x="0" y="1196752"/>
            <a:ext cx="1115616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7.jp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6.jp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torvalds/linux/blob/master/drivers/iio/light/tsl2583.c" TargetMode="External"/><Relationship Id="rId4" Type="http://schemas.openxmlformats.org/officeDocument/2006/relationships/hyperlink" Target="https://github.com/sandeepmistry/arduino-LoRa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115616" y="2708921"/>
            <a:ext cx="4104456" cy="648072"/>
          </a:xfrm>
          <a:prstGeom prst="rect">
            <a:avLst/>
          </a:prstGeom>
          <a:solidFill>
            <a:srgbClr val="373E48">
              <a:alpha val="4509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PT" sz="3600"/>
              <a:t>Embedded Systems</a:t>
            </a:r>
            <a:endParaRPr sz="3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t/>
            </a:r>
            <a:endParaRPr sz="3600"/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1107129" y="3835854"/>
            <a:ext cx="75778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1" i="1" lang="pt-PT" sz="4000">
                <a:solidFill>
                  <a:schemeClr val="lt1"/>
                </a:solidFill>
              </a:rPr>
              <a:t>SLiPaD</a:t>
            </a:r>
            <a:endParaRPr b="1" i="1" sz="40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1" i="1" lang="pt-PT" sz="3500">
                <a:solidFill>
                  <a:schemeClr val="lt1"/>
                </a:solidFill>
              </a:rPr>
              <a:t>Smart Lighting with Parking Detectio</a:t>
            </a:r>
            <a:r>
              <a:rPr b="1" i="1" lang="pt-PT" sz="3600">
                <a:solidFill>
                  <a:schemeClr val="lt1"/>
                </a:solidFill>
              </a:rPr>
              <a:t>n</a:t>
            </a:r>
            <a:endParaRPr b="1" i="1" sz="3600">
              <a:solidFill>
                <a:schemeClr val="lt1"/>
              </a:solidFill>
            </a:endParaRPr>
          </a:p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1125601" y="5301207"/>
            <a:ext cx="7577814" cy="865187"/>
          </a:xfrm>
          <a:prstGeom prst="rect">
            <a:avLst/>
          </a:prstGeom>
          <a:solidFill>
            <a:srgbClr val="FFFFFF">
              <a:alpha val="63921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lang="pt-PT" sz="1800">
                <a:solidFill>
                  <a:schemeClr val="dk1"/>
                </a:solidFill>
              </a:rPr>
              <a:t>Group 9: Diogo Fernandes – A88262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lang="pt-PT" sz="1800">
                <a:solidFill>
                  <a:schemeClr val="dk1"/>
                </a:solidFill>
              </a:rPr>
              <a:t>	José Tomás Abreu – A88218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1087166" y="2097357"/>
            <a:ext cx="283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pt-PT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Op-Amp</a:t>
            </a:r>
            <a:r>
              <a:rPr lang="pt-PT"/>
              <a:t>: LM358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R1</a:t>
            </a:r>
            <a:r>
              <a:rPr lang="pt-PT"/>
              <a:t> = 2 kohm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R2</a:t>
            </a:r>
            <a:r>
              <a:rPr lang="pt-PT"/>
              <a:t> = 4,7 kohm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Lamp Failure Detector</a:t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2050" y="1340775"/>
            <a:ext cx="3501950" cy="24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425" y="3047723"/>
            <a:ext cx="5141651" cy="1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425" y="4818425"/>
            <a:ext cx="5260048" cy="1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1295126" y="1340775"/>
            <a:ext cx="49389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5MP OmniVision sensor;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15-pin ribbon cable to </a:t>
            </a:r>
            <a:r>
              <a:rPr b="1" lang="pt-PT"/>
              <a:t>connect to CSI;</a:t>
            </a:r>
            <a:endParaRPr b="1"/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Raspberry Pi Camera Module V1</a:t>
            </a: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872" y="1340776"/>
            <a:ext cx="2658754" cy="20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6342425" y="2558375"/>
            <a:ext cx="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125" y="4119925"/>
            <a:ext cx="6819124" cy="9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1295125" y="1340775"/>
            <a:ext cx="58692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Half-duplex </a:t>
            </a:r>
            <a:r>
              <a:rPr b="1" lang="pt-PT"/>
              <a:t>SPI</a:t>
            </a:r>
            <a:r>
              <a:rPr lang="pt-PT"/>
              <a:t> communication;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Effective Bitrate : 0,018 - 37,5 kbps;</a:t>
            </a:r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LoRa Module SX1278 433MHz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591" y="1340775"/>
            <a:ext cx="1908984" cy="190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600" y="3249750"/>
            <a:ext cx="1908976" cy="19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125" y="2751582"/>
            <a:ext cx="5627651" cy="236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5125" y="5112736"/>
            <a:ext cx="5627649" cy="14126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118675" y="1381325"/>
            <a:ext cx="58692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2600"/>
              <a:t>Power supply output voltage: 12V/5A;</a:t>
            </a:r>
            <a:endParaRPr sz="2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2600"/>
              <a:t>Step-Down output voltage 5 V / 5 A;</a:t>
            </a:r>
            <a:endParaRPr sz="26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t/>
            </a:r>
            <a:endParaRPr sz="3100"/>
          </a:p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Power Module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675" y="1340775"/>
            <a:ext cx="2143950" cy="15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4025" y="5005050"/>
            <a:ext cx="1538600" cy="15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6500" y="2861101"/>
            <a:ext cx="5869250" cy="20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6500" y="4880700"/>
            <a:ext cx="5869251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7126123" y="3238550"/>
            <a:ext cx="2143950" cy="138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T</a:t>
            </a:r>
            <a:r>
              <a:rPr b="1" lang="pt-PT" sz="1800"/>
              <a:t>MOS</a:t>
            </a:r>
            <a:r>
              <a:rPr lang="pt-PT"/>
              <a:t>: BUK453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Diode D</a:t>
            </a:r>
            <a:r>
              <a:rPr lang="pt-PT"/>
              <a:t>: MR852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</a:t>
            </a:r>
            <a:r>
              <a:rPr b="1" lang="pt-PT" sz="1800"/>
              <a:t>G</a:t>
            </a:r>
            <a:r>
              <a:rPr lang="pt-PT"/>
              <a:t> = 100 ohm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</a:t>
            </a:r>
            <a:r>
              <a:rPr b="1" lang="pt-PT" sz="1800"/>
              <a:t>GS</a:t>
            </a:r>
            <a:r>
              <a:rPr lang="pt-PT"/>
              <a:t> = 12 kohm</a:t>
            </a:r>
            <a:endParaRPr/>
          </a:p>
        </p:txBody>
      </p:sp>
      <p:sp>
        <p:nvSpPr>
          <p:cNvPr id="154" name="Google Shape;154;p18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Driver and Lamp</a:t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6750" y="1340775"/>
            <a:ext cx="2575875" cy="2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125" y="3499656"/>
            <a:ext cx="5193225" cy="13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125" y="4856250"/>
            <a:ext cx="5193226" cy="16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8350" y="4260725"/>
            <a:ext cx="2404275" cy="221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 Specification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Local System</a:t>
            </a:r>
            <a:endParaRPr/>
          </a:p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tCamera</a:t>
            </a:r>
            <a:r>
              <a:rPr lang="pt-PT" sz="2400"/>
              <a:t>: acquire a camera frame, process image and search for parking spots;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tSend</a:t>
            </a:r>
            <a:r>
              <a:rPr lang="pt-PT" sz="2400"/>
              <a:t>: sends a message to the gateway;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tLoraRecv</a:t>
            </a:r>
            <a:r>
              <a:rPr lang="pt-PT" sz="2400"/>
              <a:t>: receives a message from the gateway;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tRecvSensor</a:t>
            </a:r>
            <a:r>
              <a:rPr lang="pt-PT" sz="2400"/>
              <a:t>: receives sensors information, from the daemon;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PIRisr</a:t>
            </a:r>
            <a:r>
              <a:rPr lang="pt-PT" sz="2400"/>
              <a:t>: turns-on the lamp when PIR is activated and sends it to the gateway.</a:t>
            </a:r>
            <a:endParaRPr sz="2400"/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926" y="4533176"/>
            <a:ext cx="2223014" cy="22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6674" y="4533174"/>
            <a:ext cx="3715851" cy="22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condCameraAcquire: </a:t>
            </a:r>
            <a:r>
              <a:rPr lang="pt-PT" sz="2400"/>
              <a:t>notifies </a:t>
            </a:r>
            <a:r>
              <a:rPr i="1" lang="pt-PT" sz="2400"/>
              <a:t>tCamera</a:t>
            </a:r>
            <a:r>
              <a:rPr lang="pt-PT" sz="2400"/>
              <a:t> that a camera sample period has elapsed;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condSend: </a:t>
            </a:r>
            <a:r>
              <a:rPr lang="pt-PT" sz="2400"/>
              <a:t>notifies  </a:t>
            </a:r>
            <a:r>
              <a:rPr i="1" lang="pt-PT" sz="2400"/>
              <a:t>tLoraSend</a:t>
            </a:r>
            <a:r>
              <a:rPr lang="pt-PT" sz="2400"/>
              <a:t> that a new message is ready to be sent;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mutCamera: </a:t>
            </a:r>
            <a:r>
              <a:rPr lang="pt-PT" sz="2400"/>
              <a:t>associated with the condition variable condCameraAcquire;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mutSend: </a:t>
            </a:r>
            <a:r>
              <a:rPr lang="pt-PT" sz="2400"/>
              <a:t>protects the message to be sent in tSend;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mutComms: </a:t>
            </a:r>
            <a:r>
              <a:rPr lang="pt-PT" sz="2400"/>
              <a:t>protects LoRa communication;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mutChangePWM: </a:t>
            </a:r>
            <a:r>
              <a:rPr lang="pt-PT" sz="2400"/>
              <a:t>protects the modification of PWM when defining a new PWM value for the lamp;</a:t>
            </a:r>
            <a:endParaRPr sz="2400"/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Synchronization</a:t>
            </a:r>
            <a:endParaRPr/>
          </a:p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Classes Diagram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050" y="2158525"/>
            <a:ext cx="752475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LoraComm - Flowcharts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881" y="1186700"/>
            <a:ext cx="3814669" cy="56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9550" y="1186700"/>
            <a:ext cx="1971900" cy="437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</a:pPr>
            <a:r>
              <a:rPr lang="pt-PT"/>
              <a:t>Recap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Network Architecture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System Overview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Hardware Architecture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</a:pPr>
            <a:r>
              <a:rPr lang="pt-PT"/>
              <a:t>Hardware Specification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</a:pPr>
            <a:r>
              <a:rPr lang="pt-PT"/>
              <a:t>Software Specification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Local System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Gateway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Remote System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Tools and COTS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GUIs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Agenda</a:t>
            </a:r>
            <a:endParaRPr/>
          </a:p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LoraComm - Flowcharts</a:t>
            </a: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701" y="1186700"/>
            <a:ext cx="2241300" cy="56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425" y="1171988"/>
            <a:ext cx="2099550" cy="4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Camera - Flowcharts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324" y="1189550"/>
            <a:ext cx="4688101" cy="56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0875" y="1413287"/>
            <a:ext cx="2863175" cy="498576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Flowcharts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625" y="1189550"/>
            <a:ext cx="3368751" cy="56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850" y="1189550"/>
            <a:ext cx="2739575" cy="50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2425" y="1189550"/>
            <a:ext cx="1991200" cy="553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dSensors - Flowcharts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013" y="1222450"/>
            <a:ext cx="3111425" cy="57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975" y="1222450"/>
            <a:ext cx="2435275" cy="4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8200" y="1222450"/>
            <a:ext cx="2305253" cy="5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 Specification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Gateway</a:t>
            </a:r>
            <a:endParaRPr/>
          </a:p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tLoraRecv: </a:t>
            </a:r>
            <a:r>
              <a:rPr lang="pt-PT" sz="2400"/>
              <a:t>receives all messages from local systems, using LoRa communication;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tTCPRecv: </a:t>
            </a:r>
            <a:r>
              <a:rPr lang="pt-PT" sz="2400"/>
              <a:t>receives all messages from the remote server, using TCP-IP communication;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LoraComm::tSend: </a:t>
            </a:r>
            <a:r>
              <a:rPr lang="pt-PT" sz="2400"/>
              <a:t>sends all received messages from the remote server to the local systems, using LoRa communication;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TCPclient::tSend: </a:t>
            </a:r>
            <a:r>
              <a:rPr lang="pt-PT" sz="2400"/>
              <a:t>sends all received messages from local systems to the remote server, using TCP-IP communication; </a:t>
            </a:r>
            <a:endParaRPr sz="2400"/>
          </a:p>
        </p:txBody>
      </p:sp>
      <p:sp>
        <p:nvSpPr>
          <p:cNvPr id="242" name="Google Shape;242;p29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700" y="2034100"/>
            <a:ext cx="69342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625" y="4677988"/>
            <a:ext cx="351472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LoraComm::condSend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TCPclient::condSend</a:t>
            </a:r>
            <a:endParaRPr b="1"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LoraComm::mutComm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LoraComm::mutSend</a:t>
            </a:r>
            <a:endParaRPr b="1"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TCPclient::mutComm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TCPclient::mutSend</a:t>
            </a:r>
            <a:endParaRPr b="1" sz="2400"/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Synchronization</a:t>
            </a:r>
            <a:endParaRPr/>
          </a:p>
        </p:txBody>
      </p:sp>
      <p:sp>
        <p:nvSpPr>
          <p:cNvPr id="259" name="Google Shape;259;p3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Class Diagrams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175" y="2493325"/>
            <a:ext cx="56673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TCPclient - Flowchart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125" y="1197425"/>
            <a:ext cx="5385175" cy="51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126" y="1197425"/>
            <a:ext cx="2258493" cy="566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Network Architecture</a:t>
            </a: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400" y="2005116"/>
            <a:ext cx="8015599" cy="34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282" name="Google Shape;282;p3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Flowchart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950" y="1340775"/>
            <a:ext cx="35052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188" y="1340775"/>
            <a:ext cx="34004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 Specification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Remote System</a:t>
            </a:r>
            <a:endParaRPr/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tSend: </a:t>
            </a:r>
            <a:r>
              <a:rPr lang="pt-PT" sz="2400"/>
              <a:t>sends all messages from the remote system to the clients, that can be a gateway, a mobile application or a web site; executes in the daemon.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tRecv: </a:t>
            </a:r>
            <a:r>
              <a:rPr lang="pt-PT" sz="2400"/>
              <a:t>receive messages from the clients in order to process and execute them over a database.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100" y="4287950"/>
            <a:ext cx="3156800" cy="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675" y="3953375"/>
            <a:ext cx="3848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06" name="Google Shape;306;p3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Class Diagrams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188" y="1340775"/>
            <a:ext cx="5153025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14" name="Google Shape;314;p38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Database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025" y="2299837"/>
            <a:ext cx="7843201" cy="30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Flowcharts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338" y="1350563"/>
            <a:ext cx="4333875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30" name="Google Shape;330;p40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Flowcharts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013" y="1495114"/>
            <a:ext cx="3443575" cy="46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38" name="Google Shape;338;p41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dServerSend - Flowcharts</a:t>
            </a: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625" y="1434588"/>
            <a:ext cx="4766300" cy="48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Remote Clients Layout</a:t>
            </a:r>
            <a:endParaRPr/>
          </a:p>
        </p:txBody>
      </p:sp>
      <p:sp>
        <p:nvSpPr>
          <p:cNvPr id="346" name="Google Shape;346;p4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52" name="Google Shape;352;p43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Mobile App Layout</a:t>
            </a:r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625" y="1348950"/>
            <a:ext cx="2573486" cy="49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175" y="1340776"/>
            <a:ext cx="2523484" cy="49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2465512" y="0"/>
            <a:ext cx="5256584" cy="112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System Overview</a:t>
            </a:r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050" y="1199400"/>
            <a:ext cx="5651495" cy="5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</p:txBody>
      </p:sp>
      <p:sp>
        <p:nvSpPr>
          <p:cNvPr id="361" name="Google Shape;361;p4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WebSite Layout</a:t>
            </a:r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625" y="1348950"/>
            <a:ext cx="2573486" cy="49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175" y="1340776"/>
            <a:ext cx="2523484" cy="4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9888" y="1340775"/>
            <a:ext cx="2538039" cy="4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625" y="1348950"/>
            <a:ext cx="2573475" cy="50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Buildroot: </a:t>
            </a:r>
            <a:r>
              <a:rPr lang="pt-PT" sz="2300"/>
              <a:t>Tool to configure and generate the Raspberry Pi Kernel image;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C/C++: </a:t>
            </a:r>
            <a:r>
              <a:rPr lang="pt-PT" sz="2300"/>
              <a:t>Programming language used to develop local system and remote system core;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Qt Creator: </a:t>
            </a:r>
            <a:r>
              <a:rPr lang="pt-PT" sz="2300"/>
              <a:t>Cross-platform IDE used for the Mobile Application development;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HTML: </a:t>
            </a:r>
            <a:r>
              <a:rPr lang="pt-PT" sz="2300"/>
              <a:t>Programming language chosen for the WebSite development;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Python: </a:t>
            </a:r>
            <a:r>
              <a:rPr lang="pt-PT" sz="2300"/>
              <a:t>Programming language chosen for the Haar cascade training stage;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MySQL: </a:t>
            </a:r>
            <a:r>
              <a:rPr lang="pt-PT" sz="2300"/>
              <a:t>Relational database management system used for the remote server database;</a:t>
            </a:r>
            <a:endParaRPr sz="2300"/>
          </a:p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Software Tools</a:t>
            </a:r>
            <a:endParaRPr/>
          </a:p>
        </p:txBody>
      </p:sp>
      <p:sp>
        <p:nvSpPr>
          <p:cNvPr id="373" name="Google Shape;373;p45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POSIX Threads API: </a:t>
            </a:r>
            <a:r>
              <a:rPr lang="pt-PT" sz="2300"/>
              <a:t>Used for thread creation and management;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OpenCV API: </a:t>
            </a:r>
            <a:r>
              <a:rPr lang="pt-PT" sz="2300"/>
              <a:t>Used for image capture and processing;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Qt API: </a:t>
            </a:r>
            <a:r>
              <a:rPr lang="pt-PT" sz="2300"/>
              <a:t>Used for the GUI;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RaspiCam API: </a:t>
            </a:r>
            <a:r>
              <a:rPr lang="pt-PT" sz="2300"/>
              <a:t>C++ API for using Raspberry camera with/without OpenCv;</a:t>
            </a:r>
            <a:endParaRPr b="1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Google Cloud SQL: </a:t>
            </a:r>
            <a:r>
              <a:rPr lang="pt-PT" sz="2300"/>
              <a:t>Google Cloud service that allows for immutable data storage and retrieval;</a:t>
            </a:r>
            <a:endParaRPr sz="2300"/>
          </a:p>
        </p:txBody>
      </p:sp>
      <p:sp>
        <p:nvSpPr>
          <p:cNvPr id="379" name="Google Shape;379;p4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Software COTS</a:t>
            </a:r>
            <a:endParaRPr/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Light Sensor (TSL258x) Device Driver: </a:t>
            </a:r>
            <a:r>
              <a:rPr lang="pt-PT" sz="2300"/>
              <a:t>Open-source device driver used for interfacing with the luminosity sensor;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1800"/>
              <a:t>(</a:t>
            </a:r>
            <a:r>
              <a:rPr lang="pt-PT" sz="1800" u="sng">
                <a:solidFill>
                  <a:schemeClr val="hlink"/>
                </a:solidFill>
                <a:hlinkClick r:id="rId3"/>
              </a:rPr>
              <a:t>https://github.com/torvalds/linux/blob/master/drivers/iio/light/tsl2583.c</a:t>
            </a:r>
            <a:r>
              <a:rPr lang="pt-PT" sz="1800"/>
              <a:t>)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LoRa SX1278 Library:</a:t>
            </a:r>
            <a:r>
              <a:rPr lang="pt-PT" sz="2300"/>
              <a:t> An Arduino open-source library for sending and receiving data using LoRa radios. This is implemented to the Arduino board, but it will be adapted to the Raspberry Pi 4 Model B. </a:t>
            </a:r>
            <a:r>
              <a:rPr lang="pt-PT" sz="1900"/>
              <a:t>(</a:t>
            </a:r>
            <a:r>
              <a:rPr lang="pt-PT" sz="1900" u="sng">
                <a:solidFill>
                  <a:schemeClr val="hlink"/>
                </a:solidFill>
                <a:hlinkClick r:id="rId4"/>
              </a:rPr>
              <a:t>https://github.com/sandeepmistry/arduino-LoRa</a:t>
            </a:r>
            <a:r>
              <a:rPr lang="pt-PT" sz="1900"/>
              <a:t>)</a:t>
            </a:r>
            <a:endParaRPr sz="1900"/>
          </a:p>
        </p:txBody>
      </p:sp>
      <p:sp>
        <p:nvSpPr>
          <p:cNvPr id="386" name="Google Shape;386;p4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Third-Party Libraries</a:t>
            </a:r>
            <a:endParaRPr/>
          </a:p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2878286" y="3392055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Questions?</a:t>
            </a:r>
            <a:endParaRPr/>
          </a:p>
        </p:txBody>
      </p:sp>
      <p:sp>
        <p:nvSpPr>
          <p:cNvPr id="393" name="Google Shape;393;p48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Hardware Architecture</a:t>
            </a:r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338" y="1894300"/>
            <a:ext cx="7962925" cy="40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Hardware Specification</a:t>
            </a:r>
            <a:endParaRPr/>
          </a:p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295127" y="1340775"/>
            <a:ext cx="36240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BCM2711</a:t>
            </a:r>
            <a:r>
              <a:rPr lang="pt-PT"/>
              <a:t> Arm processor</a:t>
            </a:r>
            <a:endParaRPr/>
          </a:p>
        </p:txBody>
      </p:sp>
      <p:sp>
        <p:nvSpPr>
          <p:cNvPr id="82" name="Google Shape;82;p11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Development Board</a:t>
            </a: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205" y="1415963"/>
            <a:ext cx="3973422" cy="25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1325" y="4085175"/>
            <a:ext cx="6605099" cy="25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1295126" y="1340775"/>
            <a:ext cx="49758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I2C interface</a:t>
            </a:r>
            <a:r>
              <a:rPr lang="pt-PT"/>
              <a:t> outputs the ambient light intensity value;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2483775" y="0"/>
            <a:ext cx="4928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Luminosity Sensor - LDR TSL2581</a:t>
            </a:r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021" y="1340771"/>
            <a:ext cx="2621600" cy="20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849" y="5417604"/>
            <a:ext cx="6622298" cy="128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125" y="3406175"/>
            <a:ext cx="6588025" cy="20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Detection range of 7 meters;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Digital</a:t>
            </a:r>
            <a:r>
              <a:rPr lang="pt-PT"/>
              <a:t> output signal;</a:t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Motion Detector - PIR HC-SR501</a:t>
            </a:r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2100" y="1340775"/>
            <a:ext cx="2250525" cy="18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125" y="3115139"/>
            <a:ext cx="6811522" cy="1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125" y="4714400"/>
            <a:ext cx="6811525" cy="19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Office Colors">
      <a:dk1>
        <a:srgbClr val="000000"/>
      </a:dk1>
      <a:lt1>
        <a:srgbClr val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